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9"/>
  </p:notesMasterIdLst>
  <p:sldIdLst>
    <p:sldId id="256" r:id="rId2"/>
    <p:sldId id="279" r:id="rId3"/>
    <p:sldId id="280" r:id="rId4"/>
    <p:sldId id="281" r:id="rId5"/>
    <p:sldId id="282" r:id="rId6"/>
    <p:sldId id="283" r:id="rId7"/>
    <p:sldId id="284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7670" autoAdjust="0"/>
  </p:normalViewPr>
  <p:slideViewPr>
    <p:cSldViewPr>
      <p:cViewPr varScale="1">
        <p:scale>
          <a:sx n="111" d="100"/>
          <a:sy n="111" d="100"/>
        </p:scale>
        <p:origin x="1081" y="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74E290-B368-43C4-A3C7-FD68E24F02FA}" type="datetimeFigureOut">
              <a:rPr lang="en-US" smtClean="0"/>
              <a:pPr/>
              <a:t>9/3/2018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4C689-838A-4806-AE8B-6C06EBEFA952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1624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262FA-85D8-4146-8872-0F34634D5395}" type="datetime1">
              <a:rPr lang="en-US" smtClean="0"/>
              <a:pPr/>
              <a:t>9/3/2018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23471-20C7-4F90-8629-070BCD8C0092}" type="datetime1">
              <a:rPr lang="en-US" smtClean="0"/>
              <a:pPr/>
              <a:t>9/3/2018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D2FD4-23A5-4368-8FB3-B717ADB597B8}" type="datetime1">
              <a:rPr lang="en-US" smtClean="0"/>
              <a:pPr/>
              <a:t>9/3/2018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6459F-FDD8-4CFD-941E-BACDE23A79AF}" type="datetime1">
              <a:rPr lang="en-US" smtClean="0"/>
              <a:pPr/>
              <a:t>9/3/2018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38969-B54E-4424-AE3F-0EDD8EF42040}" type="datetime1">
              <a:rPr lang="en-US" smtClean="0"/>
              <a:pPr/>
              <a:t>9/3/2018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D14C3-C7D2-4E66-B66C-9DF937646971}" type="datetime1">
              <a:rPr lang="en-US" smtClean="0"/>
              <a:pPr/>
              <a:t>9/3/2018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D0AC9-EE43-40CC-AC3A-2CDE3337044B}" type="datetime1">
              <a:rPr lang="en-US" smtClean="0"/>
              <a:pPr/>
              <a:t>9/3/2018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0B6BC-8B24-4677-B055-8210704DF987}" type="datetime1">
              <a:rPr lang="en-US" smtClean="0"/>
              <a:pPr/>
              <a:t>9/3/2018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FE134-3D4B-43E7-A96B-4DD4B37331FF}" type="datetime1">
              <a:rPr lang="en-US" smtClean="0"/>
              <a:pPr/>
              <a:t>9/3/2018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2B685-5DC5-4E78-ADB4-0A1E4037C76E}" type="datetime1">
              <a:rPr lang="en-US" smtClean="0"/>
              <a:pPr/>
              <a:t>9/3/2018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6DF56-55CA-4389-93C2-A1452EC9DC6B}" type="datetime1">
              <a:rPr lang="en-US" smtClean="0"/>
              <a:pPr/>
              <a:t>9/3/2018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4F3955-F87A-4BE2-A11F-0FD65C90C809}" type="datetime1">
              <a:rPr lang="en-US" smtClean="0"/>
              <a:pPr/>
              <a:t>9/3/2018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aeste.org/" TargetMode="External"/><Relationship Id="rId5" Type="http://schemas.openxmlformats.org/officeDocument/2006/relationships/image" Target="../media/image6.png"/><Relationship Id="rId4" Type="http://schemas.openxmlformats.org/officeDocument/2006/relationships/hyperlink" Target="https://www.google.at/url?sa=i&amp;rct=j&amp;q=&amp;esrc=s&amp;source=images&amp;cd=&amp;cad=rja&amp;uact=8&amp;ved=2ahUKEwjlzKeOxPHcAhUOEVAKHQ-lBlUQjRx6BAgBEAU&amp;url=https://de.wikipedia.org/wiki/IAESTE&amp;psig=AOvVaw2JxL8C7VB_SnEJPSmKvrRh&amp;ust=1534507510305907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4" descr="BOKU_IWHW_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352" b="35258"/>
          <a:stretch>
            <a:fillRect/>
          </a:stretch>
        </p:blipFill>
        <p:spPr bwMode="auto">
          <a:xfrm>
            <a:off x="3929289" y="3657600"/>
            <a:ext cx="1328511" cy="1332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 descr="final_colo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621506" y="685800"/>
            <a:ext cx="7772400" cy="457200"/>
          </a:xfrm>
        </p:spPr>
        <p:txBody>
          <a:bodyPr>
            <a:normAutofit fontScale="90000"/>
          </a:bodyPr>
          <a:lstStyle/>
          <a:p>
            <a:r>
              <a:rPr lang="en-US" sz="18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8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371600" y="1524000"/>
            <a:ext cx="6400800" cy="11430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EU examples of student internships 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organisation – BOKU</a:t>
            </a:r>
            <a:endParaRPr lang="bs-Latn-BA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1219200"/>
            <a:ext cx="91440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 txBox="1">
            <a:spLocks/>
          </p:cNvSpPr>
          <p:nvPr/>
        </p:nvSpPr>
        <p:spPr>
          <a:xfrm>
            <a:off x="685800" y="2667000"/>
            <a:ext cx="77724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sz="1800" dirty="0">
                <a:solidFill>
                  <a:srgbClr val="002060"/>
                </a:solidFill>
                <a:latin typeface="Book Antiqua" panose="02040602050305030304" pitchFamily="18" charset="0"/>
              </a:rPr>
              <a:t>Priv.-</a:t>
            </a:r>
            <a:r>
              <a:rPr lang="de-AT" sz="18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Doz</a:t>
            </a:r>
            <a:r>
              <a:rPr lang="de-AT" sz="1800" dirty="0">
                <a:solidFill>
                  <a:srgbClr val="002060"/>
                </a:solidFill>
                <a:latin typeface="Book Antiqua" panose="02040602050305030304" pitchFamily="18" charset="0"/>
              </a:rPr>
              <a:t>. DI Dr. Michael Tritthart</a:t>
            </a:r>
            <a:endParaRPr lang="sr-Latn-BA" sz="1800" dirty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r>
              <a:rPr lang="de-AT" sz="1800" dirty="0">
                <a:solidFill>
                  <a:srgbClr val="002060"/>
                </a:solidFill>
                <a:latin typeface="Book Antiqua" panose="02040602050305030304" pitchFamily="18" charset="0"/>
              </a:rPr>
              <a:t>University </a:t>
            </a:r>
            <a:r>
              <a:rPr lang="de-AT" sz="18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of</a:t>
            </a:r>
            <a:r>
              <a:rPr lang="de-AT" sz="1800" dirty="0">
                <a:solidFill>
                  <a:srgbClr val="002060"/>
                </a:solidFill>
                <a:latin typeface="Book Antiqua" panose="02040602050305030304" pitchFamily="18" charset="0"/>
              </a:rPr>
              <a:t> Natural Resources </a:t>
            </a:r>
            <a:r>
              <a:rPr lang="de-AT" sz="18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and</a:t>
            </a:r>
            <a:r>
              <a:rPr lang="de-AT" sz="1800" dirty="0">
                <a:solidFill>
                  <a:srgbClr val="002060"/>
                </a:solidFill>
                <a:latin typeface="Book Antiqua" panose="02040602050305030304" pitchFamily="18" charset="0"/>
              </a:rPr>
              <a:t> Life </a:t>
            </a:r>
            <a:r>
              <a:rPr lang="de-AT" sz="18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Sciences</a:t>
            </a:r>
            <a:r>
              <a:rPr lang="de-AT" sz="1800" dirty="0">
                <a:solidFill>
                  <a:srgbClr val="002060"/>
                </a:solidFill>
                <a:latin typeface="Book Antiqua" panose="02040602050305030304" pitchFamily="18" charset="0"/>
              </a:rPr>
              <a:t> BOKU, Vienna</a:t>
            </a:r>
            <a:endParaRPr lang="bs-Latn-BA" sz="18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85800" y="4953000"/>
            <a:ext cx="77724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sz="18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Project Management </a:t>
            </a:r>
            <a:r>
              <a:rPr lang="sr-Latn-BA" sz="18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Committee meeting/ 0</a:t>
            </a:r>
            <a:r>
              <a:rPr lang="de-AT" sz="18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6</a:t>
            </a:r>
            <a:r>
              <a:rPr lang="en-GB" sz="1800" baseline="30000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th</a:t>
            </a:r>
            <a:r>
              <a:rPr lang="sr-Latn-BA" sz="18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de-AT" sz="18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September</a:t>
            </a:r>
            <a:r>
              <a:rPr lang="sr-Latn-BA" sz="18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201</a:t>
            </a:r>
            <a:r>
              <a:rPr lang="de-AT" sz="18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8</a:t>
            </a:r>
            <a:endParaRPr lang="bs-Latn-BA" sz="18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352800" y="3733800"/>
            <a:ext cx="2325688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bs-Latn-BA" sz="18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0" y="6057781"/>
            <a:ext cx="9144000" cy="80021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1200" dirty="0">
                <a:effectLst/>
                <a:latin typeface="Book Antiqua"/>
                <a:ea typeface="Calibri"/>
                <a:cs typeface="Times New Roman"/>
              </a:rPr>
              <a:t>Project number:  </a:t>
            </a:r>
            <a:r>
              <a:rPr lang="sr-Latn-RS" sz="1200" dirty="0" smtClean="0">
                <a:effectLst/>
                <a:latin typeface="Book Antiqua"/>
                <a:ea typeface="Calibri"/>
                <a:cs typeface="Times New Roman"/>
              </a:rPr>
              <a:t>5</a:t>
            </a:r>
            <a:r>
              <a:rPr lang="en-US" sz="1200" dirty="0" smtClean="0">
                <a:latin typeface="Book Antiqua"/>
                <a:ea typeface="Calibri"/>
                <a:cs typeface="Times New Roman"/>
              </a:rPr>
              <a:t>73806-EPP-1-2016-1-RS-EPPKA2-CBHE-JP</a:t>
            </a:r>
            <a:endParaRPr lang="bs-Latn-BA" sz="1200" dirty="0">
              <a:latin typeface="Book Antiqua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effectLst/>
                <a:latin typeface="Book Antiqua"/>
                <a:ea typeface="Calibri"/>
                <a:cs typeface="Times New Roman"/>
              </a:rPr>
              <a:t> </a:t>
            </a:r>
            <a:endParaRPr lang="bs-Latn-BA" sz="1200" dirty="0">
              <a:effectLst/>
              <a:latin typeface="Book Antiqua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bs-Latn-BA" sz="1100" i="1" dirty="0">
                <a:effectLst/>
                <a:latin typeface="Book Antiqua"/>
                <a:ea typeface="Calibri"/>
                <a:cs typeface="Times New Roman"/>
              </a:rPr>
              <a:t>"This project has been funded with support from the European Commission. This publication </a:t>
            </a:r>
            <a:r>
              <a:rPr lang="bs-Latn-BA" sz="1100" i="1" dirty="0" smtClean="0">
                <a:effectLst/>
                <a:latin typeface="Book Antiqua"/>
                <a:ea typeface="Calibri"/>
                <a:cs typeface="Times New Roman"/>
              </a:rPr>
              <a:t>reflects </a:t>
            </a:r>
            <a:r>
              <a:rPr lang="bs-Latn-BA" sz="1100" i="1" dirty="0">
                <a:effectLst/>
                <a:latin typeface="Book Antiqua"/>
                <a:ea typeface="Calibri"/>
                <a:cs typeface="Times New Roman"/>
              </a:rPr>
              <a:t>the views only of the author, and the Commission cannot be held responsible for any use which may be made of the information contained therein"</a:t>
            </a:r>
            <a:endParaRPr lang="bs-Latn-BA" sz="1200" dirty="0">
              <a:effectLst/>
              <a:latin typeface="Book Antiqua"/>
              <a:ea typeface="Calibri"/>
              <a:cs typeface="Times New Roman"/>
            </a:endParaRPr>
          </a:p>
        </p:txBody>
      </p:sp>
      <p:pic>
        <p:nvPicPr>
          <p:cNvPr id="13" name="Picture 12" descr="eu_flag_co_funded_pos_[rgb]_right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467600" y="152400"/>
            <a:ext cx="1676400" cy="409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579438"/>
          </a:xfrm>
        </p:spPr>
        <p:txBody>
          <a:bodyPr>
            <a:noAutofit/>
          </a:bodyPr>
          <a:lstStyle/>
          <a:p>
            <a:r>
              <a:rPr lang="de-AT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Content</a:t>
            </a:r>
            <a:endParaRPr lang="en-US" sz="4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Autofit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endParaRPr lang="de-AT" sz="2400" dirty="0" smtClean="0"/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de-AT" sz="2400" dirty="0" err="1" smtClean="0"/>
              <a:t>Overview</a:t>
            </a:r>
            <a:r>
              <a:rPr lang="de-AT" sz="2400" dirty="0" smtClean="0"/>
              <a:t> </a:t>
            </a:r>
            <a:r>
              <a:rPr lang="de-AT" sz="2400" dirty="0" err="1" smtClean="0"/>
              <a:t>of</a:t>
            </a:r>
            <a:r>
              <a:rPr lang="de-AT" sz="2400" dirty="0" smtClean="0"/>
              <a:t> </a:t>
            </a:r>
            <a:r>
              <a:rPr lang="de-AT" sz="2400" dirty="0" err="1" smtClean="0"/>
              <a:t>internships</a:t>
            </a:r>
            <a:r>
              <a:rPr lang="de-AT" sz="2400" dirty="0" smtClean="0"/>
              <a:t> at BOKU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de-AT" sz="2400" dirty="0" err="1" smtClean="0"/>
              <a:t>Internship</a:t>
            </a:r>
            <a:r>
              <a:rPr lang="de-AT" sz="2400" dirty="0" smtClean="0"/>
              <a:t> </a:t>
            </a:r>
            <a:r>
              <a:rPr lang="de-AT" sz="2400" dirty="0" err="1" smtClean="0"/>
              <a:t>organisation</a:t>
            </a:r>
            <a:r>
              <a:rPr lang="de-AT" sz="2400" dirty="0" smtClean="0"/>
              <a:t> </a:t>
            </a:r>
            <a:r>
              <a:rPr lang="de-AT" sz="2400" dirty="0" err="1" smtClean="0"/>
              <a:t>of</a:t>
            </a:r>
            <a:r>
              <a:rPr lang="de-AT" sz="2400" dirty="0" smtClean="0"/>
              <a:t> </a:t>
            </a:r>
            <a:r>
              <a:rPr lang="de-AT" sz="2400" dirty="0" err="1" smtClean="0"/>
              <a:t>bachelor</a:t>
            </a:r>
            <a:r>
              <a:rPr lang="de-AT" sz="2400" dirty="0" smtClean="0"/>
              <a:t> </a:t>
            </a:r>
            <a:r>
              <a:rPr lang="de-AT" sz="2400" dirty="0" err="1" smtClean="0"/>
              <a:t>programme</a:t>
            </a:r>
            <a:r>
              <a:rPr lang="de-AT" sz="2400" dirty="0" smtClean="0"/>
              <a:t/>
            </a:r>
            <a:br>
              <a:rPr lang="de-AT" sz="2400" dirty="0" smtClean="0"/>
            </a:br>
            <a:r>
              <a:rPr lang="de-AT" sz="2400" dirty="0" smtClean="0"/>
              <a:t>„</a:t>
            </a:r>
            <a:r>
              <a:rPr lang="de-AT" sz="2400" dirty="0" err="1" smtClean="0"/>
              <a:t>Civil</a:t>
            </a:r>
            <a:r>
              <a:rPr lang="de-AT" sz="2400" dirty="0" smtClean="0"/>
              <a:t> Engineering </a:t>
            </a:r>
            <a:r>
              <a:rPr lang="de-AT" sz="2400" dirty="0" err="1" smtClean="0"/>
              <a:t>and</a:t>
            </a:r>
            <a:r>
              <a:rPr lang="de-AT" sz="2400" dirty="0" smtClean="0"/>
              <a:t> </a:t>
            </a:r>
            <a:r>
              <a:rPr lang="de-AT" sz="2400" dirty="0" err="1" smtClean="0"/>
              <a:t>Water</a:t>
            </a:r>
            <a:r>
              <a:rPr lang="de-AT" sz="2400" dirty="0" smtClean="0"/>
              <a:t> Management“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de-AT" sz="2400" dirty="0" smtClean="0"/>
              <a:t>International </a:t>
            </a:r>
            <a:r>
              <a:rPr lang="de-AT" sz="2400" dirty="0" err="1" smtClean="0"/>
              <a:t>internship</a:t>
            </a:r>
            <a:r>
              <a:rPr lang="de-AT" sz="2400" dirty="0" smtClean="0"/>
              <a:t> </a:t>
            </a:r>
            <a:r>
              <a:rPr lang="de-AT" sz="2400" dirty="0" err="1" smtClean="0"/>
              <a:t>organisation</a:t>
            </a:r>
            <a:r>
              <a:rPr lang="de-AT" sz="2400" dirty="0" smtClean="0"/>
              <a:t> - IAESTE</a:t>
            </a:r>
          </a:p>
          <a:p>
            <a:pPr algn="just"/>
            <a:endParaRPr lang="sr-Latn-R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final_co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pic>
        <p:nvPicPr>
          <p:cNvPr id="12" name="Picture 11" descr="eu_flag_co_funded_pos_[rgb]_right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67600" y="152400"/>
            <a:ext cx="1676400" cy="409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579438"/>
          </a:xfrm>
        </p:spPr>
        <p:txBody>
          <a:bodyPr>
            <a:noAutofit/>
          </a:bodyPr>
          <a:lstStyle/>
          <a:p>
            <a:r>
              <a:rPr lang="de-AT" sz="4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Overview</a:t>
            </a:r>
            <a:r>
              <a:rPr lang="de-AT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de-AT" sz="4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of</a:t>
            </a:r>
            <a:r>
              <a:rPr lang="de-AT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de-AT" sz="4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internships</a:t>
            </a:r>
            <a:endParaRPr lang="en-US" sz="4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Autofit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endParaRPr lang="de-AT" sz="2400" dirty="0" smtClean="0"/>
          </a:p>
          <a:p>
            <a:pPr algn="just"/>
            <a:endParaRPr lang="sr-Latn-R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final_co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pic>
        <p:nvPicPr>
          <p:cNvPr id="12" name="Picture 11" descr="eu_flag_co_funded_pos_[rgb]_right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67600" y="152400"/>
            <a:ext cx="1676400" cy="409575"/>
          </a:xfrm>
          <a:prstGeom prst="rect">
            <a:avLst/>
          </a:prstGeom>
        </p:spPr>
      </p:pic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3584526"/>
              </p:ext>
            </p:extLst>
          </p:nvPr>
        </p:nvGraphicFramePr>
        <p:xfrm>
          <a:off x="1447802" y="1524004"/>
          <a:ext cx="6400798" cy="487679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27396"/>
                <a:gridCol w="1092817"/>
                <a:gridCol w="780585"/>
              </a:tblGrid>
              <a:tr h="34368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PROGRAMME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184" marR="8184" marT="81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MANDATORY/</a:t>
                      </a:r>
                      <a:br>
                        <a:rPr lang="en-GB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</a:br>
                      <a:r>
                        <a:rPr lang="en-GB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ELECTIVE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184" marR="8184" marT="81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DURATION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184" marR="8184" marT="81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63793">
                <a:tc>
                  <a:txBody>
                    <a:bodyPr/>
                    <a:lstStyle/>
                    <a:p>
                      <a:pPr algn="l" fontAlgn="ctr"/>
                      <a:r>
                        <a:rPr lang="de-AT" sz="900" u="none" strike="noStrike" dirty="0">
                          <a:effectLst/>
                        </a:rPr>
                        <a:t>Bachelor </a:t>
                      </a:r>
                      <a:r>
                        <a:rPr lang="de-AT" sz="900" u="none" strike="noStrike" dirty="0" err="1">
                          <a:effectLst/>
                        </a:rPr>
                        <a:t>programme</a:t>
                      </a:r>
                      <a:r>
                        <a:rPr lang="de-AT" sz="900" u="none" strike="noStrike" dirty="0">
                          <a:effectLst/>
                        </a:rPr>
                        <a:t> Food Science </a:t>
                      </a:r>
                      <a:r>
                        <a:rPr lang="de-AT" sz="900" u="none" strike="noStrike" dirty="0" err="1">
                          <a:effectLst/>
                        </a:rPr>
                        <a:t>and</a:t>
                      </a:r>
                      <a:r>
                        <a:rPr lang="de-AT" sz="900" u="none" strike="noStrike" dirty="0">
                          <a:effectLst/>
                        </a:rPr>
                        <a:t> Biotechnology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84" marR="8184" marT="81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dirty="0">
                          <a:effectLst/>
                        </a:rPr>
                        <a:t>mandatory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84" marR="8184" marT="81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dirty="0">
                          <a:effectLst/>
                        </a:rPr>
                        <a:t>4 </a:t>
                      </a:r>
                      <a:r>
                        <a:rPr lang="en-GB" sz="900" u="none" strike="noStrike" dirty="0" smtClean="0">
                          <a:effectLst/>
                        </a:rPr>
                        <a:t>weeks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84" marR="8184" marT="81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78448">
                <a:tc>
                  <a:txBody>
                    <a:bodyPr/>
                    <a:lstStyle/>
                    <a:p>
                      <a:pPr algn="l" fontAlgn="ctr"/>
                      <a:r>
                        <a:rPr lang="de-AT" sz="900" u="none" strike="noStrike" dirty="0">
                          <a:effectLst/>
                        </a:rPr>
                        <a:t>Bachelor </a:t>
                      </a:r>
                      <a:r>
                        <a:rPr lang="de-AT" sz="900" u="none" strike="noStrike" dirty="0" err="1">
                          <a:effectLst/>
                        </a:rPr>
                        <a:t>programme</a:t>
                      </a:r>
                      <a:r>
                        <a:rPr lang="de-AT" sz="900" u="none" strike="noStrike" dirty="0">
                          <a:effectLst/>
                        </a:rPr>
                        <a:t> </a:t>
                      </a:r>
                      <a:r>
                        <a:rPr lang="de-AT" sz="900" u="none" strike="noStrike" dirty="0" err="1">
                          <a:effectLst/>
                        </a:rPr>
                        <a:t>Landscape</a:t>
                      </a:r>
                      <a:r>
                        <a:rPr lang="de-AT" sz="900" u="none" strike="noStrike" dirty="0">
                          <a:effectLst/>
                        </a:rPr>
                        <a:t> </a:t>
                      </a:r>
                      <a:r>
                        <a:rPr lang="de-AT" sz="900" u="none" strike="noStrike" dirty="0" err="1">
                          <a:effectLst/>
                        </a:rPr>
                        <a:t>Architecture</a:t>
                      </a:r>
                      <a:r>
                        <a:rPr lang="de-AT" sz="900" u="none" strike="noStrike" dirty="0">
                          <a:effectLst/>
                        </a:rPr>
                        <a:t> </a:t>
                      </a:r>
                      <a:r>
                        <a:rPr lang="de-AT" sz="900" u="none" strike="noStrike" dirty="0" err="1">
                          <a:effectLst/>
                        </a:rPr>
                        <a:t>and</a:t>
                      </a:r>
                      <a:r>
                        <a:rPr lang="de-AT" sz="900" u="none" strike="noStrike" dirty="0">
                          <a:effectLst/>
                        </a:rPr>
                        <a:t> </a:t>
                      </a:r>
                      <a:r>
                        <a:rPr lang="de-AT" sz="900" u="none" strike="noStrike" dirty="0" err="1">
                          <a:effectLst/>
                        </a:rPr>
                        <a:t>Landscape</a:t>
                      </a:r>
                      <a:r>
                        <a:rPr lang="de-AT" sz="900" u="none" strike="noStrike" dirty="0">
                          <a:effectLst/>
                        </a:rPr>
                        <a:t> </a:t>
                      </a:r>
                      <a:r>
                        <a:rPr lang="de-AT" sz="900" u="none" strike="noStrike" dirty="0" err="1">
                          <a:effectLst/>
                        </a:rPr>
                        <a:t>Planning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84" marR="8184" marT="81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dirty="0">
                          <a:effectLst/>
                        </a:rPr>
                        <a:t>elective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84" marR="8184" marT="81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dirty="0">
                          <a:effectLst/>
                        </a:rPr>
                        <a:t>4 </a:t>
                      </a:r>
                      <a:r>
                        <a:rPr lang="en-GB" sz="900" u="none" strike="noStrike" dirty="0" smtClean="0">
                          <a:effectLst/>
                        </a:rPr>
                        <a:t>weeks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84" marR="8184" marT="81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3793">
                <a:tc>
                  <a:txBody>
                    <a:bodyPr/>
                    <a:lstStyle/>
                    <a:p>
                      <a:pPr algn="l" fontAlgn="ctr"/>
                      <a:r>
                        <a:rPr lang="de-AT" sz="900" u="none" strike="noStrike">
                          <a:effectLst/>
                        </a:rPr>
                        <a:t>Bachelor programme Forestry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84" marR="8184" marT="81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dirty="0">
                          <a:effectLst/>
                        </a:rPr>
                        <a:t>mandatory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84" marR="8184" marT="81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dirty="0">
                          <a:effectLst/>
                        </a:rPr>
                        <a:t>4 </a:t>
                      </a:r>
                      <a:r>
                        <a:rPr lang="en-GB" sz="900" u="none" strike="noStrike" dirty="0" smtClean="0">
                          <a:effectLst/>
                        </a:rPr>
                        <a:t>weeks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84" marR="8184" marT="81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63793">
                <a:tc>
                  <a:txBody>
                    <a:bodyPr/>
                    <a:lstStyle/>
                    <a:p>
                      <a:pPr algn="l" fontAlgn="ctr"/>
                      <a:r>
                        <a:rPr lang="de-AT" sz="900" u="none" strike="noStrike">
                          <a:effectLst/>
                        </a:rPr>
                        <a:t>Bachelor programme Wood and Fibre Technology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84" marR="8184" marT="81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dirty="0">
                          <a:effectLst/>
                        </a:rPr>
                        <a:t>mandatory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84" marR="8184" marT="81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dirty="0">
                          <a:effectLst/>
                        </a:rPr>
                        <a:t>4 </a:t>
                      </a:r>
                      <a:r>
                        <a:rPr lang="en-GB" sz="900" u="none" strike="noStrike" dirty="0" smtClean="0">
                          <a:effectLst/>
                        </a:rPr>
                        <a:t>weeks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84" marR="8184" marT="81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3793">
                <a:tc>
                  <a:txBody>
                    <a:bodyPr/>
                    <a:lstStyle/>
                    <a:p>
                      <a:pPr algn="l" fontAlgn="ctr"/>
                      <a:r>
                        <a:rPr lang="de-AT" sz="900" u="none" strike="noStrike">
                          <a:effectLst/>
                        </a:rPr>
                        <a:t>Bachelor programme Environment and Bio-Resources Management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84" marR="8184" marT="81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dirty="0">
                          <a:effectLst/>
                        </a:rPr>
                        <a:t>mandatory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84" marR="8184" marT="81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dirty="0">
                          <a:effectLst/>
                        </a:rPr>
                        <a:t>4 </a:t>
                      </a:r>
                      <a:r>
                        <a:rPr lang="en-GB" sz="900" u="none" strike="noStrike" dirty="0" smtClean="0">
                          <a:effectLst/>
                        </a:rPr>
                        <a:t>weeks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84" marR="8184" marT="81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63793">
                <a:tc>
                  <a:txBody>
                    <a:bodyPr/>
                    <a:lstStyle/>
                    <a:p>
                      <a:pPr algn="l" fontAlgn="ctr"/>
                      <a:r>
                        <a:rPr lang="de-AT" sz="900" u="none" strike="noStrike">
                          <a:effectLst/>
                        </a:rPr>
                        <a:t>Bachelor programme Civil Engineering and Water Managment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84" marR="8184" marT="81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dirty="0">
                          <a:effectLst/>
                        </a:rPr>
                        <a:t>mandatory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84" marR="8184" marT="81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dirty="0">
                          <a:effectLst/>
                        </a:rPr>
                        <a:t>5 </a:t>
                      </a:r>
                      <a:r>
                        <a:rPr lang="en-GB" sz="900" u="none" strike="noStrike" dirty="0" smtClean="0">
                          <a:effectLst/>
                        </a:rPr>
                        <a:t>weeks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84" marR="8184" marT="81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3793">
                <a:tc>
                  <a:txBody>
                    <a:bodyPr/>
                    <a:lstStyle/>
                    <a:p>
                      <a:pPr algn="l" fontAlgn="ctr"/>
                      <a:r>
                        <a:rPr lang="de-AT" sz="900" u="none" strike="noStrike">
                          <a:effectLst/>
                        </a:rPr>
                        <a:t>Bachelor programme Agricultural Sciences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84" marR="8184" marT="81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>
                          <a:effectLst/>
                        </a:rPr>
                        <a:t>mandatory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84" marR="8184" marT="81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dirty="0">
                          <a:effectLst/>
                        </a:rPr>
                        <a:t>8 </a:t>
                      </a:r>
                      <a:r>
                        <a:rPr lang="en-GB" sz="900" u="none" strike="noStrike" dirty="0" smtClean="0">
                          <a:effectLst/>
                        </a:rPr>
                        <a:t>weeks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84" marR="8184" marT="81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63793">
                <a:tc>
                  <a:txBody>
                    <a:bodyPr/>
                    <a:lstStyle/>
                    <a:p>
                      <a:pPr algn="l" fontAlgn="ctr"/>
                      <a:r>
                        <a:rPr lang="de-AT" sz="900" u="none" strike="noStrike">
                          <a:effectLst/>
                        </a:rPr>
                        <a:t>Bachelor programme Equine Sciences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84" marR="8184" marT="81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>
                          <a:effectLst/>
                        </a:rPr>
                        <a:t>mandatory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84" marR="8184" marT="81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dirty="0">
                          <a:effectLst/>
                        </a:rPr>
                        <a:t>17 </a:t>
                      </a:r>
                      <a:r>
                        <a:rPr lang="en-GB" sz="900" u="none" strike="noStrike" dirty="0" smtClean="0">
                          <a:effectLst/>
                        </a:rPr>
                        <a:t>weeks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84" marR="8184" marT="81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3793">
                <a:tc>
                  <a:txBody>
                    <a:bodyPr/>
                    <a:lstStyle/>
                    <a:p>
                      <a:pPr algn="l" fontAlgn="ctr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84" marR="8184" marT="81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84" marR="8184" marT="81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84" marR="8184" marT="81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63793">
                <a:tc>
                  <a:txBody>
                    <a:bodyPr/>
                    <a:lstStyle/>
                    <a:p>
                      <a:pPr algn="l" fontAlgn="ctr"/>
                      <a:r>
                        <a:rPr lang="de-AT" sz="900" u="none" strike="noStrike">
                          <a:effectLst/>
                        </a:rPr>
                        <a:t>Master programme Wildlife Ecology and Wildlife Management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84" marR="8184" marT="81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>
                          <a:effectLst/>
                        </a:rPr>
                        <a:t>mandatory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84" marR="8184" marT="81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dirty="0">
                          <a:effectLst/>
                        </a:rPr>
                        <a:t>4 </a:t>
                      </a:r>
                      <a:r>
                        <a:rPr lang="en-GB" sz="900" u="none" strike="noStrike" dirty="0" smtClean="0">
                          <a:effectLst/>
                        </a:rPr>
                        <a:t>weeks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84" marR="8184" marT="81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63793">
                <a:tc>
                  <a:txBody>
                    <a:bodyPr/>
                    <a:lstStyle/>
                    <a:p>
                      <a:pPr algn="l" fontAlgn="ctr"/>
                      <a:r>
                        <a:rPr lang="de-AT" sz="900" u="none" strike="noStrike" dirty="0">
                          <a:effectLst/>
                        </a:rPr>
                        <a:t>Master </a:t>
                      </a:r>
                      <a:r>
                        <a:rPr lang="de-AT" sz="900" u="none" strike="noStrike" dirty="0" err="1">
                          <a:effectLst/>
                        </a:rPr>
                        <a:t>programme</a:t>
                      </a:r>
                      <a:r>
                        <a:rPr lang="de-AT" sz="900" u="none" strike="noStrike" dirty="0">
                          <a:effectLst/>
                        </a:rPr>
                        <a:t> Food Science </a:t>
                      </a:r>
                      <a:r>
                        <a:rPr lang="de-AT" sz="900" u="none" strike="noStrike" dirty="0" err="1">
                          <a:effectLst/>
                        </a:rPr>
                        <a:t>and</a:t>
                      </a:r>
                      <a:r>
                        <a:rPr lang="de-AT" sz="900" u="none" strike="noStrike" dirty="0">
                          <a:effectLst/>
                        </a:rPr>
                        <a:t> Technology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84" marR="8184" marT="81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>
                          <a:effectLst/>
                        </a:rPr>
                        <a:t>mandatory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84" marR="8184" marT="81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dirty="0">
                          <a:effectLst/>
                        </a:rPr>
                        <a:t>4 </a:t>
                      </a:r>
                      <a:r>
                        <a:rPr lang="en-GB" sz="900" u="none" strike="noStrike" dirty="0" smtClean="0">
                          <a:effectLst/>
                        </a:rPr>
                        <a:t>weeks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84" marR="8184" marT="81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78448">
                <a:tc>
                  <a:txBody>
                    <a:bodyPr/>
                    <a:lstStyle/>
                    <a:p>
                      <a:pPr algn="l" fontAlgn="ctr"/>
                      <a:r>
                        <a:rPr lang="de-AT" sz="900" u="none" strike="noStrike" dirty="0">
                          <a:effectLst/>
                        </a:rPr>
                        <a:t>Master </a:t>
                      </a:r>
                      <a:r>
                        <a:rPr lang="de-AT" sz="900" u="none" strike="noStrike" dirty="0" err="1">
                          <a:effectLst/>
                        </a:rPr>
                        <a:t>programme</a:t>
                      </a:r>
                      <a:r>
                        <a:rPr lang="de-AT" sz="900" u="none" strike="noStrike" dirty="0">
                          <a:effectLst/>
                        </a:rPr>
                        <a:t> </a:t>
                      </a:r>
                      <a:r>
                        <a:rPr lang="de-AT" sz="900" u="none" strike="noStrike" dirty="0" err="1">
                          <a:effectLst/>
                        </a:rPr>
                        <a:t>Landscape</a:t>
                      </a:r>
                      <a:r>
                        <a:rPr lang="de-AT" sz="900" u="none" strike="noStrike" dirty="0">
                          <a:effectLst/>
                        </a:rPr>
                        <a:t> </a:t>
                      </a:r>
                      <a:r>
                        <a:rPr lang="de-AT" sz="900" u="none" strike="noStrike" dirty="0" err="1">
                          <a:effectLst/>
                        </a:rPr>
                        <a:t>Architecture</a:t>
                      </a:r>
                      <a:r>
                        <a:rPr lang="de-AT" sz="900" u="none" strike="noStrike" dirty="0">
                          <a:effectLst/>
                        </a:rPr>
                        <a:t> </a:t>
                      </a:r>
                      <a:r>
                        <a:rPr lang="de-AT" sz="900" u="none" strike="noStrike" dirty="0" err="1">
                          <a:effectLst/>
                        </a:rPr>
                        <a:t>and</a:t>
                      </a:r>
                      <a:r>
                        <a:rPr lang="de-AT" sz="900" u="none" strike="noStrike" dirty="0">
                          <a:effectLst/>
                        </a:rPr>
                        <a:t> </a:t>
                      </a:r>
                      <a:r>
                        <a:rPr lang="de-AT" sz="900" u="none" strike="noStrike" dirty="0" err="1">
                          <a:effectLst/>
                        </a:rPr>
                        <a:t>Landscape</a:t>
                      </a:r>
                      <a:r>
                        <a:rPr lang="de-AT" sz="900" u="none" strike="noStrike" dirty="0">
                          <a:effectLst/>
                        </a:rPr>
                        <a:t> </a:t>
                      </a:r>
                      <a:r>
                        <a:rPr lang="de-AT" sz="900" u="none" strike="noStrike" dirty="0" err="1">
                          <a:effectLst/>
                        </a:rPr>
                        <a:t>Planning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84" marR="8184" marT="81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>
                          <a:effectLst/>
                        </a:rPr>
                        <a:t>none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84" marR="8184" marT="81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84" marR="8184" marT="81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63793">
                <a:tc>
                  <a:txBody>
                    <a:bodyPr/>
                    <a:lstStyle/>
                    <a:p>
                      <a:pPr algn="l" fontAlgn="ctr"/>
                      <a:r>
                        <a:rPr lang="de-AT" sz="900" u="none" strike="noStrike">
                          <a:effectLst/>
                        </a:rPr>
                        <a:t>Master programme Phytomedicine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84" marR="8184" marT="81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>
                          <a:effectLst/>
                        </a:rPr>
                        <a:t>elective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84" marR="8184" marT="81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dirty="0">
                          <a:effectLst/>
                        </a:rPr>
                        <a:t>4 </a:t>
                      </a:r>
                      <a:r>
                        <a:rPr lang="en-GB" sz="900" u="none" strike="noStrike" dirty="0" smtClean="0">
                          <a:effectLst/>
                        </a:rPr>
                        <a:t>weeks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84" marR="8184" marT="81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3793">
                <a:tc>
                  <a:txBody>
                    <a:bodyPr/>
                    <a:lstStyle/>
                    <a:p>
                      <a:pPr algn="l" fontAlgn="ctr"/>
                      <a:r>
                        <a:rPr lang="de-AT" sz="900" u="none" strike="noStrike">
                          <a:effectLst/>
                        </a:rPr>
                        <a:t>Master programme Forest Sciences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84" marR="8184" marT="81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>
                          <a:effectLst/>
                        </a:rPr>
                        <a:t>none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84" marR="8184" marT="81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84" marR="8184" marT="81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63793">
                <a:tc>
                  <a:txBody>
                    <a:bodyPr/>
                    <a:lstStyle/>
                    <a:p>
                      <a:pPr algn="l" fontAlgn="ctr"/>
                      <a:r>
                        <a:rPr lang="de-AT" sz="900" u="none" strike="noStrike">
                          <a:effectLst/>
                        </a:rPr>
                        <a:t>Master programme Wood Technology and Management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84" marR="8184" marT="81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>
                          <a:effectLst/>
                        </a:rPr>
                        <a:t>mandatory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84" marR="8184" marT="81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dirty="0">
                          <a:effectLst/>
                        </a:rPr>
                        <a:t>3 </a:t>
                      </a:r>
                      <a:r>
                        <a:rPr lang="en-GB" sz="900" u="none" strike="noStrike" dirty="0" smtClean="0">
                          <a:effectLst/>
                        </a:rPr>
                        <a:t>weeks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84" marR="8184" marT="81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3793">
                <a:tc>
                  <a:txBody>
                    <a:bodyPr/>
                    <a:lstStyle/>
                    <a:p>
                      <a:pPr algn="l" fontAlgn="ctr"/>
                      <a:r>
                        <a:rPr lang="de-AT" sz="900" u="none" strike="noStrike">
                          <a:effectLst/>
                        </a:rPr>
                        <a:t>Master programme Environment and Bio-Resources Management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84" marR="8184" marT="81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>
                          <a:effectLst/>
                        </a:rPr>
                        <a:t>none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84" marR="8184" marT="81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84" marR="8184" marT="81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63793">
                <a:tc>
                  <a:txBody>
                    <a:bodyPr/>
                    <a:lstStyle/>
                    <a:p>
                      <a:pPr algn="l" fontAlgn="ctr"/>
                      <a:r>
                        <a:rPr lang="de-AT" sz="900" u="none" strike="noStrike">
                          <a:effectLst/>
                        </a:rPr>
                        <a:t>Master programme Civil Engineering and Water Management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84" marR="8184" marT="81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>
                          <a:effectLst/>
                        </a:rPr>
                        <a:t>none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84" marR="8184" marT="81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84" marR="8184" marT="81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3793"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u="none" strike="noStrike">
                          <a:effectLst/>
                        </a:rPr>
                        <a:t>Master programme Plant Sciences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84" marR="8184" marT="81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>
                          <a:effectLst/>
                        </a:rPr>
                        <a:t>elective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84" marR="8184" marT="81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dirty="0">
                          <a:effectLst/>
                        </a:rPr>
                        <a:t>4 </a:t>
                      </a:r>
                      <a:r>
                        <a:rPr lang="en-GB" sz="900" u="none" strike="noStrike" dirty="0" smtClean="0">
                          <a:effectLst/>
                        </a:rPr>
                        <a:t>weeks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84" marR="8184" marT="81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63793">
                <a:tc>
                  <a:txBody>
                    <a:bodyPr/>
                    <a:lstStyle/>
                    <a:p>
                      <a:pPr algn="l" fontAlgn="ctr"/>
                      <a:r>
                        <a:rPr lang="de-AT" sz="900" u="none" strike="noStrike">
                          <a:effectLst/>
                        </a:rPr>
                        <a:t>Master programme Livestock Sciences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84" marR="8184" marT="81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>
                          <a:effectLst/>
                        </a:rPr>
                        <a:t>none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84" marR="8184" marT="81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84" marR="8184" marT="81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3793">
                <a:tc>
                  <a:txBody>
                    <a:bodyPr/>
                    <a:lstStyle/>
                    <a:p>
                      <a:pPr algn="l" fontAlgn="ctr"/>
                      <a:r>
                        <a:rPr lang="de-AT" sz="900" u="none" strike="noStrike">
                          <a:effectLst/>
                        </a:rPr>
                        <a:t>Master programme Agricultural and Food Economy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84" marR="8184" marT="81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>
                          <a:effectLst/>
                        </a:rPr>
                        <a:t>none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84" marR="8184" marT="81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84" marR="8184" marT="81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82685">
                <a:tc>
                  <a:txBody>
                    <a:bodyPr/>
                    <a:lstStyle/>
                    <a:p>
                      <a:pPr algn="l" fontAlgn="ctr"/>
                      <a:r>
                        <a:rPr lang="de-AT" sz="900" u="none" strike="noStrike">
                          <a:effectLst/>
                        </a:rPr>
                        <a:t>Master programme Material and Energetic Exploitation of Renewable Raw Materials (NAWARO)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84" marR="8184" marT="81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900" u="none" strike="noStrike">
                          <a:effectLst/>
                        </a:rPr>
                        <a:t>none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84" marR="8184" marT="81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84" marR="8184" marT="81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3793">
                <a:tc>
                  <a:txBody>
                    <a:bodyPr/>
                    <a:lstStyle/>
                    <a:p>
                      <a:pPr algn="l" fontAlgn="ctr"/>
                      <a:r>
                        <a:rPr lang="de-AT" sz="900" u="none" strike="noStrike">
                          <a:effectLst/>
                        </a:rPr>
                        <a:t>Master programme Alpine Natural Dangers/ Watersched Regulation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84" marR="8184" marT="81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>
                          <a:effectLst/>
                        </a:rPr>
                        <a:t>none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84" marR="8184" marT="81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84" marR="8184" marT="81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63793">
                <a:tc>
                  <a:txBody>
                    <a:bodyPr/>
                    <a:lstStyle/>
                    <a:p>
                      <a:pPr algn="l" fontAlgn="ctr"/>
                      <a:r>
                        <a:rPr lang="de-AT" sz="900" u="none" strike="noStrike">
                          <a:effectLst/>
                        </a:rPr>
                        <a:t>Master programme Viticulture, Enology and Wine Economics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84" marR="8184" marT="81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>
                          <a:effectLst/>
                        </a:rPr>
                        <a:t>none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84" marR="8184" marT="81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84" marR="8184" marT="81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17671"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u="none" strike="noStrike">
                          <a:effectLst/>
                        </a:rPr>
                        <a:t>Master programme Organic Agricultural Systems and Agroecology (AgrEco-Organic) und Organic Agricultural Systems and Agroecology (EUR-Organic)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84" marR="8184" marT="81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>
                          <a:effectLst/>
                        </a:rPr>
                        <a:t>elective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84" marR="8184" marT="81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 dirty="0">
                          <a:effectLst/>
                        </a:rPr>
                        <a:t>4 </a:t>
                      </a:r>
                      <a:r>
                        <a:rPr lang="en-GB" sz="900" u="none" strike="noStrike" dirty="0" smtClean="0">
                          <a:effectLst/>
                        </a:rPr>
                        <a:t>weeks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84" marR="8184" marT="818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Rechteck 8"/>
          <p:cNvSpPr/>
          <p:nvPr/>
        </p:nvSpPr>
        <p:spPr>
          <a:xfrm>
            <a:off x="1371600" y="2791509"/>
            <a:ext cx="6553200" cy="20818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3" name="Rechteck 12"/>
          <p:cNvSpPr/>
          <p:nvPr/>
        </p:nvSpPr>
        <p:spPr>
          <a:xfrm>
            <a:off x="1371600" y="4705350"/>
            <a:ext cx="6553200" cy="20818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74410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20645"/>
            <a:ext cx="8229600" cy="579438"/>
          </a:xfrm>
        </p:spPr>
        <p:txBody>
          <a:bodyPr>
            <a:noAutofit/>
          </a:bodyPr>
          <a:lstStyle/>
          <a:p>
            <a:r>
              <a:rPr lang="en-GB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Internship organisation of </a:t>
            </a:r>
            <a:r>
              <a:rPr lang="en-GB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BSc</a:t>
            </a:r>
            <a:r>
              <a:rPr lang="en-GB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en-GB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GB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„Civil Engineering and Water Management</a:t>
            </a:r>
            <a:r>
              <a:rPr lang="en-GB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“</a:t>
            </a:r>
            <a:endParaRPr lang="en-US" sz="3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221163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GB" sz="2400" dirty="0" smtClean="0"/>
              <a:t>Mandatory internship of 5 weeks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GB" sz="2400" dirty="0" smtClean="0"/>
              <a:t>Students are searching for an internship – ON THEIR OWN!</a:t>
            </a:r>
            <a:br>
              <a:rPr lang="en-GB" sz="2400" dirty="0" smtClean="0"/>
            </a:br>
            <a:r>
              <a:rPr lang="en-GB" sz="2400" dirty="0" smtClean="0"/>
              <a:t> </a:t>
            </a:r>
            <a:r>
              <a:rPr lang="en-GB" sz="2400" dirty="0" smtClean="0">
                <a:sym typeface="Wingdings" panose="05000000000000000000" pitchFamily="2" charset="2"/>
              </a:rPr>
              <a:t> </a:t>
            </a:r>
            <a:r>
              <a:rPr lang="en-GB" sz="2400" dirty="0" smtClean="0"/>
              <a:t>Support by Austrian Student Union</a:t>
            </a:r>
            <a:br>
              <a:rPr lang="en-GB" sz="2400" dirty="0" smtClean="0"/>
            </a:br>
            <a:r>
              <a:rPr lang="en-GB" sz="2000" dirty="0" smtClean="0"/>
              <a:t>        -) Writing a CV</a:t>
            </a:r>
            <a:br>
              <a:rPr lang="en-GB" sz="2000" dirty="0" smtClean="0"/>
            </a:br>
            <a:r>
              <a:rPr lang="en-GB" sz="2000" dirty="0" smtClean="0"/>
              <a:t>        -) International internships</a:t>
            </a:r>
            <a:br>
              <a:rPr lang="en-GB" sz="2000" dirty="0" smtClean="0"/>
            </a:br>
            <a:r>
              <a:rPr lang="en-GB" sz="2000" dirty="0" smtClean="0"/>
              <a:t>        -) Rights and obligations</a:t>
            </a:r>
            <a:br>
              <a:rPr lang="en-GB" sz="2000" dirty="0" smtClean="0"/>
            </a:br>
            <a:r>
              <a:rPr lang="en-GB" sz="2000" dirty="0" smtClean="0"/>
              <a:t>        -) Map of possible employers</a:t>
            </a:r>
            <a:br>
              <a:rPr lang="en-GB" sz="2000" dirty="0" smtClean="0"/>
            </a:br>
            <a:r>
              <a:rPr lang="en-GB" sz="2000" dirty="0" smtClean="0"/>
              <a:t>        -) etc.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GB" sz="2400" dirty="0" smtClean="0"/>
              <a:t>Upon presentation of several rejections</a:t>
            </a:r>
            <a:br>
              <a:rPr lang="en-GB" sz="2400" dirty="0" smtClean="0"/>
            </a:br>
            <a:r>
              <a:rPr lang="en-GB" sz="2400" dirty="0" smtClean="0">
                <a:sym typeface="Wingdings" panose="05000000000000000000" pitchFamily="2" charset="2"/>
              </a:rPr>
              <a:t> Assistance in scientific projects at University</a:t>
            </a:r>
            <a:endParaRPr lang="en-GB" sz="2400" dirty="0" smtClean="0"/>
          </a:p>
          <a:p>
            <a:pPr algn="just"/>
            <a:endParaRPr lang="sr-Latn-R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final_co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pic>
        <p:nvPicPr>
          <p:cNvPr id="12" name="Picture 11" descr="eu_flag_co_funded_pos_[rgb]_right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67600" y="152400"/>
            <a:ext cx="1676400" cy="409575"/>
          </a:xfrm>
          <a:prstGeom prst="rect">
            <a:avLst/>
          </a:prstGeom>
        </p:spPr>
      </p:pic>
      <p:sp>
        <p:nvSpPr>
          <p:cNvPr id="10" name="Rechteck 9"/>
          <p:cNvSpPr/>
          <p:nvPr/>
        </p:nvSpPr>
        <p:spPr>
          <a:xfrm>
            <a:off x="1219200" y="4114800"/>
            <a:ext cx="32766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06411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20645"/>
            <a:ext cx="8229600" cy="579438"/>
          </a:xfrm>
        </p:spPr>
        <p:txBody>
          <a:bodyPr>
            <a:noAutofit/>
          </a:bodyPr>
          <a:lstStyle/>
          <a:p>
            <a:r>
              <a:rPr lang="en-GB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Internship organisation of </a:t>
            </a:r>
            <a:r>
              <a:rPr lang="en-GB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BA</a:t>
            </a:r>
            <a:r>
              <a:rPr lang="en-GB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en-GB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GB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„Civil Engineering and Water Management</a:t>
            </a:r>
            <a:r>
              <a:rPr lang="en-GB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“</a:t>
            </a:r>
            <a:endParaRPr lang="en-US" sz="3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221163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GB" sz="2400" dirty="0" smtClean="0"/>
              <a:t>Map of possible employers</a:t>
            </a:r>
          </a:p>
          <a:p>
            <a:pPr algn="just"/>
            <a:endParaRPr lang="sr-Latn-R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final_co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pic>
        <p:nvPicPr>
          <p:cNvPr id="12" name="Picture 11" descr="eu_flag_co_funded_pos_[rgb]_right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67600" y="152400"/>
            <a:ext cx="1676400" cy="409575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2177878"/>
            <a:ext cx="7505700" cy="4361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5049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20645"/>
            <a:ext cx="8229600" cy="579438"/>
          </a:xfrm>
        </p:spPr>
        <p:txBody>
          <a:bodyPr>
            <a:noAutofit/>
          </a:bodyPr>
          <a:lstStyle/>
          <a:p>
            <a:r>
              <a:rPr lang="en-GB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Internship organisation of </a:t>
            </a:r>
            <a:r>
              <a:rPr lang="en-GB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BA</a:t>
            </a:r>
            <a:r>
              <a:rPr lang="en-GB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en-GB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GB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„Civil Engineering and Water Management</a:t>
            </a:r>
            <a:r>
              <a:rPr lang="en-GB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“</a:t>
            </a:r>
            <a:endParaRPr lang="en-US" sz="3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118899"/>
            <a:ext cx="8610600" cy="3488565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GB" sz="2400" dirty="0" smtClean="0"/>
              <a:t>Preliminary preparation</a:t>
            </a:r>
            <a:br>
              <a:rPr lang="en-GB" sz="2400" dirty="0" smtClean="0"/>
            </a:br>
            <a:r>
              <a:rPr lang="en-GB" sz="2000" dirty="0" smtClean="0"/>
              <a:t>-) Registration in the course “internship” in the online-system of the University</a:t>
            </a:r>
            <a:br>
              <a:rPr lang="en-GB" sz="2000" dirty="0" smtClean="0"/>
            </a:br>
            <a:r>
              <a:rPr lang="en-GB" sz="2000" dirty="0" smtClean="0"/>
              <a:t>-) Verification of the </a:t>
            </a:r>
            <a:r>
              <a:rPr lang="en-GB" sz="2000" dirty="0" smtClean="0"/>
              <a:t>employer’s </a:t>
            </a:r>
            <a:r>
              <a:rPr lang="en-GB" sz="2000" dirty="0" smtClean="0"/>
              <a:t>suitability </a:t>
            </a:r>
            <a:br>
              <a:rPr lang="en-GB" sz="2000" dirty="0" smtClean="0"/>
            </a:br>
            <a:r>
              <a:rPr lang="en-GB" sz="2000" dirty="0" smtClean="0"/>
              <a:t>    by the study programme commission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GB" sz="2400" dirty="0" smtClean="0"/>
              <a:t>Completion of the internship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GB" sz="2400" dirty="0" err="1" smtClean="0"/>
              <a:t>Postprocessing</a:t>
            </a:r>
            <a:r>
              <a:rPr lang="en-GB" sz="2400" dirty="0"/>
              <a:t/>
            </a:r>
            <a:br>
              <a:rPr lang="en-GB" sz="2400" dirty="0"/>
            </a:br>
            <a:r>
              <a:rPr lang="en-GB" sz="2000" dirty="0" smtClean="0"/>
              <a:t>-) Completing the form “praxis_ktww.doc”</a:t>
            </a:r>
            <a:br>
              <a:rPr lang="en-GB" sz="2000" dirty="0" smtClean="0"/>
            </a:br>
            <a:r>
              <a:rPr lang="en-GB" sz="2000" dirty="0" smtClean="0"/>
              <a:t>-) Certification of the employer</a:t>
            </a:r>
            <a:br>
              <a:rPr lang="en-GB" sz="2000" dirty="0" smtClean="0"/>
            </a:br>
            <a:r>
              <a:rPr lang="en-GB" sz="2000" dirty="0" smtClean="0"/>
              <a:t>-) Writing of an internship report </a:t>
            </a:r>
            <a:br>
              <a:rPr lang="en-GB" sz="2000" dirty="0" smtClean="0"/>
            </a:br>
            <a:r>
              <a:rPr lang="en-GB" sz="2000" dirty="0" smtClean="0"/>
              <a:t>(information about tasks, methods, results, etc.)</a:t>
            </a:r>
          </a:p>
          <a:p>
            <a:pPr algn="just"/>
            <a:endParaRPr lang="sr-Latn-R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final_co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pic>
        <p:nvPicPr>
          <p:cNvPr id="12" name="Picture 11" descr="eu_flag_co_funded_pos_[rgb]_right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67600" y="152400"/>
            <a:ext cx="1676400" cy="409575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3177226" y="1676400"/>
            <a:ext cx="36909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Procedure of the internship</a:t>
            </a:r>
            <a:endParaRPr lang="en-GB" sz="24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429000"/>
            <a:ext cx="254508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8435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20645"/>
            <a:ext cx="8229600" cy="579438"/>
          </a:xfrm>
        </p:spPr>
        <p:txBody>
          <a:bodyPr>
            <a:noAutofit/>
          </a:bodyPr>
          <a:lstStyle/>
          <a:p>
            <a:r>
              <a:rPr lang="en-GB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International internship organisation </a:t>
            </a:r>
            <a:br>
              <a:rPr lang="en-GB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GB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- IAESTE</a:t>
            </a:r>
            <a:endParaRPr lang="en-US" sz="3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118899"/>
            <a:ext cx="8610600" cy="3488565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GB" sz="2400" dirty="0" smtClean="0"/>
              <a:t>Non-profit organisation operated by </a:t>
            </a:r>
            <a:r>
              <a:rPr lang="en-GB" sz="2400" b="1" dirty="0" smtClean="0"/>
              <a:t>students for students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GB" sz="2400" dirty="0" smtClean="0"/>
              <a:t>Providing study-field specific internships in the </a:t>
            </a:r>
            <a:r>
              <a:rPr lang="en-GB" sz="2400" b="1" dirty="0" smtClean="0"/>
              <a:t>technical and natural sciences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GB" sz="2400" dirty="0" smtClean="0"/>
              <a:t>Operating network in more </a:t>
            </a:r>
            <a:r>
              <a:rPr lang="en-GB" sz="2400" b="1" dirty="0" smtClean="0"/>
              <a:t>than 80 countries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GB" sz="2400" dirty="0" smtClean="0"/>
              <a:t>Organising internships for </a:t>
            </a:r>
            <a:br>
              <a:rPr lang="en-GB" sz="2400" dirty="0" smtClean="0"/>
            </a:br>
            <a:r>
              <a:rPr lang="en-GB" sz="2400" b="1" dirty="0" smtClean="0"/>
              <a:t>Austrian students abroad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GB" sz="2400" dirty="0" smtClean="0"/>
              <a:t>Providing internships for </a:t>
            </a:r>
            <a:br>
              <a:rPr lang="en-GB" sz="2400" dirty="0" smtClean="0"/>
            </a:br>
            <a:r>
              <a:rPr lang="en-GB" sz="2400" b="1" dirty="0" smtClean="0"/>
              <a:t>international students in Austria </a:t>
            </a:r>
            <a:endParaRPr lang="en-GB" sz="2000" b="1" dirty="0" smtClean="0"/>
          </a:p>
          <a:p>
            <a:pPr algn="just"/>
            <a:endParaRPr lang="sr-Latn-R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final_co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pic>
        <p:nvPicPr>
          <p:cNvPr id="12" name="Picture 11" descr="eu_flag_co_funded_pos_[rgb]_right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67600" y="152400"/>
            <a:ext cx="1676400" cy="409575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1219200" y="1676400"/>
            <a:ext cx="69504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 International Association for the Exchange of Students for Technical Experience</a:t>
            </a:r>
          </a:p>
        </p:txBody>
      </p:sp>
      <p:pic>
        <p:nvPicPr>
          <p:cNvPr id="5122" name="Picture 2" descr="Bildergebnis für iaeste boku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429000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6242627" y="5638800"/>
            <a:ext cx="19270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>
                <a:hlinkClick r:id="rId6"/>
              </a:rPr>
              <a:t>https://iaeste.org</a:t>
            </a:r>
            <a:r>
              <a:rPr lang="de-AT" dirty="0" smtClean="0">
                <a:hlinkClick r:id="rId6"/>
              </a:rPr>
              <a:t>/</a:t>
            </a:r>
            <a:endParaRPr lang="de-AT" dirty="0" smtClean="0"/>
          </a:p>
          <a:p>
            <a:endParaRPr lang="de-AT" dirty="0" smtClean="0"/>
          </a:p>
        </p:txBody>
      </p:sp>
    </p:spTree>
    <p:extLst>
      <p:ext uri="{BB962C8B-B14F-4D97-AF65-F5344CB8AC3E}">
        <p14:creationId xmlns:p14="http://schemas.microsoft.com/office/powerpoint/2010/main" val="4232115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443</Words>
  <Application>Microsoft Office PowerPoint</Application>
  <PresentationFormat>Bildschirmpräsentation (4:3)</PresentationFormat>
  <Paragraphs>108</Paragraphs>
  <Slides>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3" baseType="lpstr">
      <vt:lpstr>Arial</vt:lpstr>
      <vt:lpstr>Book Antiqua</vt:lpstr>
      <vt:lpstr>Calibri</vt:lpstr>
      <vt:lpstr>Times New Roman</vt:lpstr>
      <vt:lpstr>Wingdings</vt:lpstr>
      <vt:lpstr>Office Theme</vt:lpstr>
      <vt:lpstr>Development of master curricula for natural disasters risk management in Western Balkan countries</vt:lpstr>
      <vt:lpstr>Content</vt:lpstr>
      <vt:lpstr>Overview of internships</vt:lpstr>
      <vt:lpstr>Internship organisation of BSc „Civil Engineering and Water Management“</vt:lpstr>
      <vt:lpstr>Internship organisation of BA „Civil Engineering and Water Management“</vt:lpstr>
      <vt:lpstr>Internship organisation of BA „Civil Engineering and Water Management“</vt:lpstr>
      <vt:lpstr>International internship organisation  - IAESTE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Development of master curricula for natural disasters risk management in Western Balkan countries</dc:title>
  <dc:creator>Milan</dc:creator>
  <cp:lastModifiedBy>Michael Tritthart</cp:lastModifiedBy>
  <cp:revision>84</cp:revision>
  <dcterms:created xsi:type="dcterms:W3CDTF">2006-08-16T00:00:00Z</dcterms:created>
  <dcterms:modified xsi:type="dcterms:W3CDTF">2018-09-03T20:58:31Z</dcterms:modified>
</cp:coreProperties>
</file>